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6"/>
  </p:notesMasterIdLst>
  <p:handoutMasterIdLst>
    <p:handoutMasterId r:id="rId17"/>
  </p:handoutMasterIdLst>
  <p:sldIdLst>
    <p:sldId id="259" r:id="rId2"/>
    <p:sldId id="273" r:id="rId3"/>
    <p:sldId id="261" r:id="rId4"/>
    <p:sldId id="262" r:id="rId5"/>
    <p:sldId id="263" r:id="rId6"/>
    <p:sldId id="264" r:id="rId7"/>
    <p:sldId id="265" r:id="rId8"/>
    <p:sldId id="266" r:id="rId9"/>
    <p:sldId id="274" r:id="rId10"/>
    <p:sldId id="275" r:id="rId11"/>
    <p:sldId id="276" r:id="rId12"/>
    <p:sldId id="277" r:id="rId13"/>
    <p:sldId id="27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7FF"/>
    <a:srgbClr val="942093"/>
    <a:srgbClr val="FFFF00"/>
    <a:srgbClr val="8E3CD0"/>
    <a:srgbClr val="2E75B6"/>
    <a:srgbClr val="3366CC"/>
    <a:srgbClr val="7EA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55657" autoAdjust="0"/>
  </p:normalViewPr>
  <p:slideViewPr>
    <p:cSldViewPr snapToGrid="0">
      <p:cViewPr varScale="1">
        <p:scale>
          <a:sx n="40" d="100"/>
          <a:sy n="40" d="100"/>
        </p:scale>
        <p:origin x="1853" y="17"/>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8A3A54C-C941-4660-AF42-13A727EBEE9E}"/>
    <pc:docChg chg="modSld">
      <pc:chgData name="" userId="" providerId="" clId="Web-{48A3A54C-C941-4660-AF42-13A727EBEE9E}" dt="2019-03-19T13:59:44.725" v="0" actId="20577"/>
      <pc:docMkLst>
        <pc:docMk/>
      </pc:docMkLst>
      <pc:sldChg chg="modSp">
        <pc:chgData name="" userId="" providerId="" clId="Web-{48A3A54C-C941-4660-AF42-13A727EBEE9E}" dt="2019-03-19T13:59:44.725" v="0" actId="20577"/>
        <pc:sldMkLst>
          <pc:docMk/>
          <pc:sldMk cId="228541090" sldId="275"/>
        </pc:sldMkLst>
        <pc:spChg chg="mod">
          <ac:chgData name="" userId="" providerId="" clId="Web-{48A3A54C-C941-4660-AF42-13A727EBEE9E}" dt="2019-03-19T13:59:44.725" v="0" actId="20577"/>
          <ac:spMkLst>
            <pc:docMk/>
            <pc:sldMk cId="228541090" sldId="275"/>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71033" y="215668"/>
            <a:ext cx="4675011"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15: STEP 4.1</a:t>
            </a:r>
            <a:br>
              <a:rPr lang="en-US" altLang="en-US" sz="1600" b="1" dirty="0" smtClean="0">
                <a:latin typeface="Cambria" panose="02040503050406030204" pitchFamily="18" charset="0"/>
                <a:cs typeface="Arial" panose="020B0604020202020204" pitchFamily="34" charset="0"/>
              </a:rPr>
            </a:br>
            <a:r>
              <a:rPr lang="en-US" altLang="en-US" sz="1600" b="1" dirty="0" smtClean="0">
                <a:latin typeface="Cambria" panose="02040503050406030204" pitchFamily="18" charset="0"/>
                <a:cs typeface="Arial" panose="020B0604020202020204" pitchFamily="34" charset="0"/>
              </a:rPr>
              <a:t>FORMALIZE, COMMUNICATE &amp; ENGAGE</a:t>
            </a:r>
            <a:endParaRPr lang="en-GB" sz="1600" b="1" dirty="0">
              <a:latin typeface="Cambria" panose="02040503050406030204" pitchFamily="18" charset="0"/>
            </a:endParaRPr>
          </a:p>
        </p:txBody>
      </p:sp>
    </p:spTree>
    <p:extLst>
      <p:ext uri="{BB962C8B-B14F-4D97-AF65-F5344CB8AC3E}">
        <p14:creationId xmlns:p14="http://schemas.microsoft.com/office/powerpoint/2010/main" val="2605461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 are now at step 4 – Implement the plan. Only 1 sub-set, which is formalize, communicate and engage.</a:t>
            </a:r>
          </a:p>
          <a:p>
            <a:pPr eaLnBrk="1" hangingPunct="1">
              <a:spcBef>
                <a:spcPct val="0"/>
              </a:spcBef>
            </a:pPr>
            <a:endParaRPr lang="en-GB" altLang="en-US" dirty="0"/>
          </a:p>
          <a:p>
            <a:pPr eaLnBrk="1" hangingPunct="1">
              <a:spcBef>
                <a:spcPct val="0"/>
              </a:spcBef>
            </a:pPr>
            <a:r>
              <a:rPr lang="en-GB" altLang="en-US" dirty="0"/>
              <a:t>Refer to large visual of this on wall (visuals gallery). Show where we are in course.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161054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 communication strategy helps communicate the actual EAFm plan to all stakeholders once its been formalised. It identifies ways of communicating with different stakeholders for accessing more info/ data, consultation processes. Refer back to methods introduced as part of </a:t>
            </a:r>
            <a:r>
              <a:rPr lang="en-GB" altLang="en-US" dirty="0" smtClean="0"/>
              <a:t>Startup </a:t>
            </a:r>
            <a:r>
              <a:rPr lang="en-GB" altLang="en-US" dirty="0"/>
              <a:t>B, and to People Toolkit.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256063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Refer to BOBLME Communications Strategy in Tool 25 in Toolkit. Have a few copies printed out of actual BOBLME strategy (6 pages) to discuss in groups. This also needs to be copied onto participant CD/USB.</a:t>
            </a: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354005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Remember that purpose of communication strategy is to circulate/ communicate EAFm (not communications in general).</a:t>
            </a:r>
          </a:p>
          <a:p>
            <a:pPr eaLnBrk="1" hangingPunct="1">
              <a:spcBef>
                <a:spcPct val="0"/>
              </a:spcBef>
            </a:pPr>
            <a:r>
              <a:rPr lang="en-GB" altLang="en-US" dirty="0"/>
              <a:t>Same as in Module </a:t>
            </a:r>
            <a:r>
              <a:rPr lang="en-GB" altLang="en-US" dirty="0" smtClean="0"/>
              <a:t>15. </a:t>
            </a:r>
            <a:r>
              <a:rPr lang="en-GB" altLang="en-US" dirty="0"/>
              <a:t>Blank template of this can be found in participant Workbooks.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Refer to Participant Handbook</a:t>
            </a:r>
            <a:r>
              <a:rPr lang="en-AU" altLang="en-US" baseline="0" dirty="0" smtClean="0"/>
              <a:t> Module 15, Table</a:t>
            </a:r>
            <a:r>
              <a:rPr lang="en-AU" altLang="en-US" dirty="0" smtClean="0"/>
              <a:t> 15.1.</a:t>
            </a:r>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6776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Implementing the EAFm plan will require working with governments that are structured along sectoral lines, at least at the national and provincial levels. We do not manage ecosystems.</a:t>
            </a:r>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This visual emphasizes the points made in the previous slide. STRESS, </a:t>
            </a:r>
            <a:r>
              <a:rPr lang="en-AU" altLang="en-US" b="1" dirty="0"/>
              <a:t>we do not manage ecosystems</a:t>
            </a:r>
            <a:r>
              <a:rPr lang="en-AU" altLang="en-US" dirty="0"/>
              <a:t>. The management is done through sector agencies. HOWEVER, Planning and M&amp;E stages should be carried out at the ecosystem level. Implementation and management will require working with other sectoral agencies, including the environment protection and conservation agency</a:t>
            </a:r>
            <a:r>
              <a:rPr lang="en-AU" altLang="en-US" dirty="0" smtClean="0"/>
              <a:t>.</a:t>
            </a:r>
          </a:p>
          <a:p>
            <a:pPr eaLnBrk="1" hangingPunct="1">
              <a:spcBef>
                <a:spcPct val="0"/>
              </a:spcBef>
            </a:pPr>
            <a:endParaRPr lang="en-AU" altLang="en-US" dirty="0" smtClean="0"/>
          </a:p>
          <a:p>
            <a:pPr eaLnBrk="1" hangingPunct="1">
              <a:spcBef>
                <a:spcPct val="0"/>
              </a:spcBef>
            </a:pPr>
            <a:r>
              <a:rPr lang="en-AU" altLang="en-US" dirty="0" smtClean="0"/>
              <a:t>Refer to Participant Handbook</a:t>
            </a:r>
            <a:r>
              <a:rPr lang="en-AU" altLang="en-US" baseline="0" dirty="0" smtClean="0"/>
              <a:t> Module 15, </a:t>
            </a:r>
            <a:r>
              <a:rPr lang="en-AU" altLang="en-US" dirty="0" smtClean="0"/>
              <a:t>Figure 15.1.</a:t>
            </a:r>
            <a:endParaRPr lang="en-AU" altLang="en-US" dirty="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 EAFm Plan by itself will not be enough. Need to develop an Implementation work plan, which with the EAFm Plan will result in action.</a:t>
            </a:r>
            <a:endParaRPr lang="en-AU" altLang="en-US" dirty="0"/>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Refer to day 2 when we talked about EAFm Plan as the link between policy and action. We agreed on the importance of planning. So to make the EAFm Plan ‘happen’ we now need to have some sort of work plan that helps the EAFm team in actually implementing what is outlined in the EAFm Plan. Need to work with other agencies. If someone is already doing the required management – form a partnership.</a:t>
            </a:r>
          </a:p>
          <a:p>
            <a:pPr eaLnBrk="1" hangingPunct="1">
              <a:spcBef>
                <a:spcPct val="0"/>
              </a:spcBef>
            </a:pPr>
            <a:endParaRPr lang="en-GB" altLang="en-US" dirty="0"/>
          </a:p>
          <a:p>
            <a:pPr eaLnBrk="1" hangingPunct="1">
              <a:spcBef>
                <a:spcPct val="0"/>
              </a:spcBef>
            </a:pPr>
            <a:r>
              <a:rPr lang="en-US" altLang="en-US" dirty="0"/>
              <a:t>To generate such a work plan requires going through the full set of EAFm actions developed in Step 3 and determining (i) what are the specific tasks that need to be done; (ii) who are the actual persons/institutions that will be responsible for completing these tasks; and (iii) when will the tasks be done by.</a:t>
            </a:r>
          </a:p>
          <a:p>
            <a:pPr eaLnBrk="1" hangingPunct="1">
              <a:spcBef>
                <a:spcPct val="0"/>
              </a:spcBef>
            </a:pPr>
            <a:endParaRPr lang="en-GB" altLang="en-US" b="1" dirty="0"/>
          </a:p>
          <a:p>
            <a:pPr eaLnBrk="1" hangingPunct="1">
              <a:spcBef>
                <a:spcPct val="0"/>
              </a:spcBef>
            </a:pPr>
            <a:r>
              <a:rPr lang="en-GB" altLang="en-US" dirty="0"/>
              <a:t>Refer to </a:t>
            </a:r>
            <a:r>
              <a:rPr lang="en-GB" altLang="en-US" dirty="0" smtClean="0"/>
              <a:t>Participant Handbook Module 15 </a:t>
            </a:r>
            <a:r>
              <a:rPr lang="en-GB" altLang="en-US" dirty="0"/>
              <a:t>for basic work plan format. Also see template in </a:t>
            </a:r>
            <a:r>
              <a:rPr lang="en-GB" altLang="en-US" dirty="0" smtClean="0"/>
              <a:t>Workbook.</a:t>
            </a:r>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840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Refer to day 2 when we talked about </a:t>
            </a:r>
            <a:r>
              <a:rPr lang="en-GB" altLang="en-US" dirty="0" smtClean="0"/>
              <a:t>EAFm </a:t>
            </a:r>
            <a:r>
              <a:rPr lang="en-GB" altLang="en-US" dirty="0"/>
              <a:t>Plan as the link between policy and action. We agreed on the importance of planning. So to make the </a:t>
            </a:r>
            <a:r>
              <a:rPr lang="en-GB" altLang="en-US" dirty="0" smtClean="0"/>
              <a:t>EAFm </a:t>
            </a:r>
            <a:r>
              <a:rPr lang="en-GB" altLang="en-US" dirty="0"/>
              <a:t>Plan ‘happen’ we now need to have some sort of work plan that helps the </a:t>
            </a:r>
            <a:r>
              <a:rPr lang="en-GB" altLang="en-US" dirty="0" smtClean="0"/>
              <a:t>EAFm </a:t>
            </a:r>
            <a:r>
              <a:rPr lang="en-GB" altLang="en-US" dirty="0"/>
              <a:t>team in actually implementing what is outlined in the </a:t>
            </a:r>
            <a:r>
              <a:rPr lang="en-GB" altLang="en-US" dirty="0" smtClean="0"/>
              <a:t>EAFm </a:t>
            </a:r>
            <a:r>
              <a:rPr lang="en-GB" altLang="en-US" dirty="0"/>
              <a:t>Plan. Need to work with other agencies. If someone is already doing the required management – form a partnership.</a:t>
            </a:r>
          </a:p>
          <a:p>
            <a:pPr eaLnBrk="1" hangingPunct="1">
              <a:spcBef>
                <a:spcPct val="0"/>
              </a:spcBef>
            </a:pPr>
            <a:endParaRPr lang="en-GB" altLang="en-US" dirty="0"/>
          </a:p>
          <a:p>
            <a:pPr eaLnBrk="1" hangingPunct="1">
              <a:spcBef>
                <a:spcPct val="0"/>
              </a:spcBef>
            </a:pPr>
            <a:r>
              <a:rPr lang="en-US" altLang="en-US" dirty="0"/>
              <a:t>To generate such a work plan requires going through the full set of </a:t>
            </a:r>
            <a:r>
              <a:rPr lang="en-US" altLang="en-US" dirty="0" smtClean="0"/>
              <a:t>EAFm </a:t>
            </a:r>
            <a:r>
              <a:rPr lang="en-US" altLang="en-US" dirty="0"/>
              <a:t>actions developed in Step 3 and determining (i) what are the specific tasks that need to be done; (ii) who are the actual persons/institutions that will be responsible for completing these tasks; and (iii) when will the tasks be done by.</a:t>
            </a:r>
          </a:p>
          <a:p>
            <a:pPr eaLnBrk="1" hangingPunct="1">
              <a:spcBef>
                <a:spcPct val="0"/>
              </a:spcBef>
            </a:pPr>
            <a:endParaRPr lang="en-GB" altLang="en-US" b="1" dirty="0"/>
          </a:p>
          <a:p>
            <a:pPr eaLnBrk="1" hangingPunct="1">
              <a:spcBef>
                <a:spcPct val="0"/>
              </a:spcBef>
            </a:pPr>
            <a:r>
              <a:rPr lang="en-GB" altLang="en-US" dirty="0"/>
              <a:t>Refer to Module </a:t>
            </a:r>
            <a:r>
              <a:rPr lang="en-GB" altLang="en-US" dirty="0" smtClean="0"/>
              <a:t>15 </a:t>
            </a:r>
            <a:r>
              <a:rPr lang="en-GB" altLang="en-US" dirty="0"/>
              <a:t>for basic work plan format. Also see template in Workbooks.</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Need to validate the newly agreed EAFm Plan- at whichever level is most appropriate. Otherwise it will end up as just another plan on someone's desk.</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102288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rgbClr val="0000BA"/>
              </a:buClr>
            </a:pPr>
            <a:r>
              <a:rPr lang="en-GB" altLang="en-US" dirty="0"/>
              <a:t>Different countries have a different name and system for formalization. Here are some examples. Ask participants if there are any more?</a:t>
            </a:r>
          </a:p>
          <a:p>
            <a:pPr eaLnBrk="1" hangingPunct="1">
              <a:spcBef>
                <a:spcPct val="0"/>
              </a:spcBef>
              <a:buClr>
                <a:srgbClr val="0000BA"/>
              </a:buClr>
            </a:pPr>
            <a:endParaRPr lang="en-GB" altLang="en-US" dirty="0"/>
          </a:p>
          <a:p>
            <a:pPr eaLnBrk="1" hangingPunct="1">
              <a:spcBef>
                <a:spcPct val="0"/>
              </a:spcBef>
              <a:buClr>
                <a:srgbClr val="0000BA"/>
              </a:buClr>
            </a:pPr>
            <a:r>
              <a:rPr lang="en-GB" altLang="en-US" dirty="0"/>
              <a:t>NOTE: Formalizing the plan will often require also formalizing Rules &amp; Regulation that support the plan. Some of the same mechanisms as formalizing the plan will be required.</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209849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479245"/>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latin typeface="+mn-lt"/>
                  </a:rPr>
                  <a:t>15. STEP 4. FORMALIZE,</a:t>
                </a:r>
                <a:r>
                  <a:rPr lang="en-US" altLang="en-US" sz="1600" b="1" baseline="0" dirty="0">
                    <a:latin typeface="+mn-lt"/>
                  </a:rPr>
                  <a:t> COMMUNICATE &amp; ENGAGE </a:t>
                </a:r>
                <a:endParaRPr lang="en-US" altLang="en-US" sz="1600" b="1" dirty="0">
                  <a:latin typeface="+mn-lt"/>
                </a:endParaRP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1" y="5753091"/>
              <a:ext cx="5865321"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9757" y="3519839"/>
            <a:ext cx="5863856" cy="2095150"/>
          </a:xfrm>
          <a:prstGeom prst="rect">
            <a:avLst/>
          </a:prstGeom>
          <a:solidFill>
            <a:schemeClr val="accent4">
              <a:lumMod val="75000"/>
            </a:schemeClr>
          </a:solidFill>
          <a:ln>
            <a:noFill/>
          </a:ln>
        </p:spPr>
        <p:txBody>
          <a:bodyPr anchor="ctr" anchorCtr="1">
            <a:noAutofit/>
          </a:bodyPr>
          <a:lstStyle/>
          <a:p>
            <a:r>
              <a:rPr lang="en-US" altLang="en-US" sz="3200" dirty="0">
                <a:solidFill>
                  <a:schemeClr val="bg1"/>
                </a:solidFill>
                <a:ea typeface="+mn-ea"/>
                <a:cs typeface="Arial" panose="020B0604020202020204" pitchFamily="34" charset="0"/>
              </a:rPr>
              <a:t>Session 15</a:t>
            </a:r>
            <a:br>
              <a:rPr lang="en-US" altLang="en-US" sz="3200" dirty="0">
                <a:solidFill>
                  <a:schemeClr val="bg1"/>
                </a:solidFill>
                <a:ea typeface="+mn-ea"/>
                <a:cs typeface="Arial" panose="020B0604020202020204" pitchFamily="34" charset="0"/>
              </a:rPr>
            </a:br>
            <a:r>
              <a:rPr lang="en-US" altLang="en-US" sz="3200" dirty="0">
                <a:solidFill>
                  <a:srgbClr val="FFFF00"/>
                </a:solidFill>
                <a:ea typeface="+mn-ea"/>
                <a:cs typeface="Arial" panose="020B0604020202020204" pitchFamily="34" charset="0"/>
              </a:rPr>
              <a:t>Step 4.1</a:t>
            </a:r>
            <a:r>
              <a:rPr lang="en-US" altLang="en-US" sz="3200" dirty="0">
                <a:solidFill>
                  <a:schemeClr val="bg1"/>
                </a:solidFill>
                <a:ea typeface="+mn-ea"/>
                <a:cs typeface="Arial" panose="020B0604020202020204" pitchFamily="34" charset="0"/>
              </a:rPr>
              <a:t/>
            </a:r>
            <a:br>
              <a:rPr lang="en-US" altLang="en-US" sz="3200" dirty="0">
                <a:solidFill>
                  <a:schemeClr val="bg1"/>
                </a:solidFill>
                <a:ea typeface="+mn-ea"/>
                <a:cs typeface="Arial" panose="020B0604020202020204" pitchFamily="34" charset="0"/>
              </a:rPr>
            </a:br>
            <a:r>
              <a:rPr lang="en-US" altLang="en-US" sz="3200" dirty="0">
                <a:solidFill>
                  <a:schemeClr val="bg1"/>
                </a:solidFill>
                <a:ea typeface="+mn-ea"/>
                <a:cs typeface="Arial" panose="020B0604020202020204" pitchFamily="34" charset="0"/>
              </a:rPr>
              <a:t>Formalize, Communicate &amp; Engage</a:t>
            </a: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10</a:t>
            </a:fld>
            <a:endParaRPr lang="en-GB" dirty="0"/>
          </a:p>
        </p:txBody>
      </p:sp>
      <p:sp>
        <p:nvSpPr>
          <p:cNvPr id="5" name="Title 1"/>
          <p:cNvSpPr txBox="1">
            <a:spLocks/>
          </p:cNvSpPr>
          <p:nvPr/>
        </p:nvSpPr>
        <p:spPr bwMode="auto">
          <a:xfrm>
            <a:off x="261747" y="1555875"/>
            <a:ext cx="8458200"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Formalizing the EAFm Plan</a:t>
            </a:r>
          </a:p>
        </p:txBody>
      </p:sp>
      <p:sp>
        <p:nvSpPr>
          <p:cNvPr id="6" name="Content Placeholder 2"/>
          <p:cNvSpPr>
            <a:spLocks noGrp="1"/>
          </p:cNvSpPr>
          <p:nvPr/>
        </p:nvSpPr>
        <p:spPr>
          <a:xfrm>
            <a:off x="522033" y="2582988"/>
            <a:ext cx="8532813" cy="3778250"/>
          </a:xfrm>
          <a:prstGeom prst="rect">
            <a:avLst/>
          </a:prstGeom>
        </p:spPr>
        <p:txBody>
          <a:bodyPr anchor="t"/>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SzPct val="100000"/>
              <a:buNone/>
              <a:defRPr/>
            </a:pPr>
            <a:r>
              <a:rPr lang="en-GB" dirty="0">
                <a:latin typeface="+mn-lt"/>
              </a:rPr>
              <a:t>Formalization will be depend on the country</a:t>
            </a:r>
          </a:p>
          <a:p>
            <a:pPr lvl="1" eaLnBrk="1" fontAlgn="auto" hangingPunct="1">
              <a:spcAft>
                <a:spcPts val="0"/>
              </a:spcAft>
              <a:buSzPct val="100000"/>
              <a:buFont typeface="Arial"/>
              <a:buChar char="•"/>
              <a:defRPr/>
            </a:pPr>
            <a:r>
              <a:rPr lang="en-GB" dirty="0">
                <a:latin typeface="+mn-lt"/>
              </a:rPr>
              <a:t>Decree</a:t>
            </a:r>
          </a:p>
          <a:p>
            <a:pPr lvl="1" eaLnBrk="1" fontAlgn="auto" hangingPunct="1">
              <a:spcAft>
                <a:spcPts val="0"/>
              </a:spcAft>
              <a:buSzPct val="100000"/>
              <a:buFont typeface="Arial"/>
              <a:buChar char="•"/>
              <a:defRPr/>
            </a:pPr>
            <a:r>
              <a:rPr lang="en-GB" dirty="0">
                <a:latin typeface="+mn-lt"/>
              </a:rPr>
              <a:t>Ordinance</a:t>
            </a:r>
          </a:p>
          <a:p>
            <a:pPr lvl="1" eaLnBrk="1" fontAlgn="auto" hangingPunct="1">
              <a:spcAft>
                <a:spcPts val="0"/>
              </a:spcAft>
              <a:buSzPct val="100000"/>
              <a:buFont typeface="Arial"/>
              <a:buChar char="•"/>
              <a:defRPr/>
            </a:pPr>
            <a:r>
              <a:rPr lang="en-GB" dirty="0">
                <a:latin typeface="+mn-lt"/>
              </a:rPr>
              <a:t>Proclamation</a:t>
            </a:r>
          </a:p>
          <a:p>
            <a:pPr lvl="1" eaLnBrk="1" fontAlgn="auto" hangingPunct="1">
              <a:spcAft>
                <a:spcPts val="0"/>
              </a:spcAft>
              <a:buSzPct val="100000"/>
              <a:buFont typeface="Arial"/>
              <a:buChar char="•"/>
              <a:defRPr/>
            </a:pPr>
            <a:r>
              <a:rPr lang="en-GB" dirty="0">
                <a:latin typeface="+mn-lt"/>
              </a:rPr>
              <a:t>Local government acts</a:t>
            </a:r>
          </a:p>
          <a:p>
            <a:pPr marL="0" indent="0" eaLnBrk="1" fontAlgn="auto" hangingPunct="1">
              <a:spcAft>
                <a:spcPts val="0"/>
              </a:spcAft>
              <a:buSzPct val="100000"/>
              <a:buFont typeface="Arial"/>
              <a:buNone/>
              <a:defRPr/>
            </a:pPr>
            <a:r>
              <a:rPr lang="en-GB" dirty="0">
                <a:latin typeface="+mn-lt"/>
              </a:rPr>
              <a:t>Important to link to existing legislation </a:t>
            </a:r>
          </a:p>
          <a:p>
            <a:pPr marL="400050" lvl="1" indent="0" eaLnBrk="1" fontAlgn="auto" hangingPunct="1">
              <a:spcAft>
                <a:spcPts val="0"/>
              </a:spcAft>
              <a:buSzPct val="100000"/>
              <a:buFont typeface="Arial"/>
              <a:buNone/>
              <a:defRPr/>
            </a:pPr>
            <a:r>
              <a:rPr lang="en-GB" dirty="0">
                <a:latin typeface="+mn-lt"/>
              </a:rPr>
              <a:t>e.g. Fishery Act,  Local law</a:t>
            </a:r>
          </a:p>
        </p:txBody>
      </p:sp>
    </p:spTree>
    <p:extLst>
      <p:ext uri="{BB962C8B-B14F-4D97-AF65-F5344CB8AC3E}">
        <p14:creationId xmlns:p14="http://schemas.microsoft.com/office/powerpoint/2010/main" val="22854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
        <p:nvSpPr>
          <p:cNvPr id="5" name="Title 1"/>
          <p:cNvSpPr txBox="1">
            <a:spLocks/>
          </p:cNvSpPr>
          <p:nvPr/>
        </p:nvSpPr>
        <p:spPr bwMode="auto">
          <a:xfrm>
            <a:off x="162426" y="1519780"/>
            <a:ext cx="8458200"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Communicating the EAFm Plan</a:t>
            </a:r>
          </a:p>
        </p:txBody>
      </p:sp>
      <p:sp>
        <p:nvSpPr>
          <p:cNvPr id="7" name="Rectangle 6"/>
          <p:cNvSpPr/>
          <p:nvPr/>
        </p:nvSpPr>
        <p:spPr>
          <a:xfrm>
            <a:off x="536448" y="2486732"/>
            <a:ext cx="8135938" cy="1242305"/>
          </a:xfrm>
          <a:prstGeom prst="rect">
            <a:avLst/>
          </a:prstGeom>
          <a:solidFill>
            <a:srgbClr val="9437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520825" indent="-1520825" defTabSz="-550863" eaLnBrk="1" fontAlgn="auto" hangingPunct="1">
              <a:spcBef>
                <a:spcPts val="0"/>
              </a:spcBef>
              <a:spcAft>
                <a:spcPts val="1200"/>
              </a:spcAft>
              <a:defRPr/>
            </a:pPr>
            <a:r>
              <a:rPr lang="en-GB" sz="2000" b="1" dirty="0">
                <a:solidFill>
                  <a:schemeClr val="bg1"/>
                </a:solidFill>
              </a:rPr>
              <a:t> </a:t>
            </a:r>
            <a:r>
              <a:rPr lang="en-GB" sz="3200" b="1" dirty="0">
                <a:solidFill>
                  <a:schemeClr val="bg1"/>
                </a:solidFill>
              </a:rPr>
              <a:t>Purpose </a:t>
            </a:r>
            <a:r>
              <a:rPr lang="en-GB" sz="3200" b="1" dirty="0">
                <a:solidFill>
                  <a:schemeClr val="bg1"/>
                </a:solidFill>
                <a:sym typeface="Wingdings"/>
              </a:rPr>
              <a:t> </a:t>
            </a:r>
            <a:r>
              <a:rPr lang="en-GB" sz="3200" dirty="0">
                <a:solidFill>
                  <a:schemeClr val="bg1"/>
                </a:solidFill>
              </a:rPr>
              <a:t>Sharing the EAFm plan and results 	with target audiences</a:t>
            </a:r>
            <a:endParaRPr lang="en-GB" sz="2400" dirty="0">
              <a:solidFill>
                <a:schemeClr val="bg1"/>
              </a:solidFill>
            </a:endParaRPr>
          </a:p>
        </p:txBody>
      </p:sp>
      <p:sp>
        <p:nvSpPr>
          <p:cNvPr id="8" name="TextBox 3"/>
          <p:cNvSpPr txBox="1"/>
          <p:nvPr/>
        </p:nvSpPr>
        <p:spPr>
          <a:xfrm>
            <a:off x="916489" y="3874533"/>
            <a:ext cx="7704137" cy="2416046"/>
          </a:xfrm>
          <a:prstGeom prst="rect">
            <a:avLst/>
          </a:prstGeom>
          <a:noFill/>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1520825" indent="-1520825" defTabSz="-550863" eaLnBrk="1" fontAlgn="auto" hangingPunct="1">
              <a:spcBef>
                <a:spcPts val="0"/>
              </a:spcBef>
              <a:spcAft>
                <a:spcPts val="600"/>
              </a:spcAft>
              <a:defRPr/>
            </a:pPr>
            <a:r>
              <a:rPr lang="en-GB" sz="4000" b="1" dirty="0">
                <a:latin typeface="+mn-lt"/>
                <a:cs typeface="+mn-cs"/>
              </a:rPr>
              <a:t>How?</a:t>
            </a:r>
            <a:r>
              <a:rPr lang="en-GB" sz="2400" b="1" dirty="0">
                <a:latin typeface="+mn-lt"/>
                <a:cs typeface="+mn-cs"/>
              </a:rPr>
              <a:t>	</a:t>
            </a:r>
            <a:r>
              <a:rPr lang="en-GB" sz="2400" b="1" dirty="0">
                <a:solidFill>
                  <a:srgbClr val="7030A0"/>
                </a:solidFill>
                <a:latin typeface="+mn-lt"/>
                <a:cs typeface="+mn-cs"/>
                <a:sym typeface="Wingdings"/>
              </a:rPr>
              <a:t></a:t>
            </a:r>
            <a:r>
              <a:rPr lang="en-GB" sz="2400" b="1" dirty="0">
                <a:latin typeface="+mn-lt"/>
                <a:cs typeface="+mn-cs"/>
                <a:sym typeface="Wingdings"/>
              </a:rPr>
              <a:t> 	</a:t>
            </a:r>
            <a:r>
              <a:rPr lang="en-GB" sz="2400" dirty="0">
                <a:latin typeface="+mn-lt"/>
                <a:cs typeface="+mn-cs"/>
              </a:rPr>
              <a:t>Identify target audiences</a:t>
            </a:r>
          </a:p>
          <a:p>
            <a:pPr marL="1520825" defTabSz="-550863" eaLnBrk="1" fontAlgn="auto" hangingPunct="1">
              <a:spcBef>
                <a:spcPts val="0"/>
              </a:spcBef>
              <a:spcAft>
                <a:spcPts val="600"/>
              </a:spcAft>
              <a:defRPr/>
            </a:pPr>
            <a:r>
              <a:rPr lang="en-GB" sz="2400" b="1" dirty="0">
                <a:solidFill>
                  <a:srgbClr val="7030A0"/>
                </a:solidFill>
                <a:latin typeface="+mn-lt"/>
                <a:cs typeface="+mn-cs"/>
                <a:sym typeface="Wingdings"/>
              </a:rPr>
              <a:t></a:t>
            </a:r>
            <a:r>
              <a:rPr lang="en-GB" sz="2400" b="1" dirty="0">
                <a:latin typeface="+mn-lt"/>
                <a:cs typeface="+mn-cs"/>
                <a:sym typeface="Wingdings"/>
              </a:rPr>
              <a:t> 	</a:t>
            </a:r>
            <a:r>
              <a:rPr lang="en-GB" sz="2400" dirty="0">
                <a:latin typeface="+mn-lt"/>
                <a:cs typeface="+mn-cs"/>
              </a:rPr>
              <a:t>Develop approaches for 	</a:t>
            </a:r>
            <a:br>
              <a:rPr lang="en-GB" sz="2400" dirty="0">
                <a:latin typeface="+mn-lt"/>
                <a:cs typeface="+mn-cs"/>
              </a:rPr>
            </a:br>
            <a:r>
              <a:rPr lang="en-GB" sz="2400" dirty="0">
                <a:latin typeface="+mn-lt"/>
                <a:cs typeface="+mn-cs"/>
              </a:rPr>
              <a:t>      communicating with each</a:t>
            </a:r>
          </a:p>
          <a:p>
            <a:pPr marL="1520825" indent="-1520825" defTabSz="-550863" eaLnBrk="1" fontAlgn="auto" hangingPunct="1">
              <a:spcBef>
                <a:spcPts val="0"/>
              </a:spcBef>
              <a:spcAft>
                <a:spcPts val="600"/>
              </a:spcAft>
              <a:defRPr/>
            </a:pPr>
            <a:r>
              <a:rPr lang="en-GB" sz="2400" dirty="0">
                <a:latin typeface="+mn-lt"/>
                <a:cs typeface="+mn-cs"/>
              </a:rPr>
              <a:t>		</a:t>
            </a:r>
            <a:r>
              <a:rPr lang="en-GB" sz="2400" b="1" dirty="0">
                <a:solidFill>
                  <a:srgbClr val="7030A0"/>
                </a:solidFill>
                <a:latin typeface="+mn-lt"/>
                <a:cs typeface="+mn-cs"/>
                <a:sym typeface="Wingdings"/>
              </a:rPr>
              <a:t></a:t>
            </a:r>
            <a:r>
              <a:rPr lang="en-GB" sz="2400" b="1" dirty="0">
                <a:latin typeface="+mn-lt"/>
                <a:cs typeface="+mn-cs"/>
                <a:sym typeface="Wingdings"/>
              </a:rPr>
              <a:t> 	</a:t>
            </a:r>
            <a:r>
              <a:rPr lang="en-GB" sz="2400" dirty="0">
                <a:latin typeface="+mn-lt"/>
                <a:cs typeface="+mn-cs"/>
              </a:rPr>
              <a:t>Develop key messages</a:t>
            </a:r>
          </a:p>
          <a:p>
            <a:pPr marL="1520825" indent="-1520825" defTabSz="-550863" eaLnBrk="1" fontAlgn="auto" hangingPunct="1">
              <a:spcBef>
                <a:spcPts val="0"/>
              </a:spcBef>
              <a:spcAft>
                <a:spcPts val="0"/>
              </a:spcAft>
              <a:defRPr/>
            </a:pPr>
            <a:r>
              <a:rPr lang="en-GB" sz="2400" dirty="0">
                <a:latin typeface="+mn-lt"/>
                <a:cs typeface="+mn-cs"/>
              </a:rPr>
              <a:t>		</a:t>
            </a:r>
            <a:r>
              <a:rPr lang="en-GB" sz="2400" b="1" dirty="0">
                <a:solidFill>
                  <a:srgbClr val="7030A0"/>
                </a:solidFill>
                <a:latin typeface="+mn-lt"/>
                <a:cs typeface="+mn-cs"/>
                <a:sym typeface="Wingdings"/>
              </a:rPr>
              <a:t></a:t>
            </a:r>
            <a:r>
              <a:rPr lang="en-GB" sz="2400" b="1" dirty="0">
                <a:latin typeface="+mn-lt"/>
                <a:cs typeface="+mn-cs"/>
                <a:sym typeface="Wingdings"/>
              </a:rPr>
              <a:t> 	</a:t>
            </a:r>
            <a:r>
              <a:rPr lang="en-GB" sz="2400" dirty="0">
                <a:latin typeface="+mn-lt"/>
                <a:cs typeface="+mn-cs"/>
              </a:rPr>
              <a:t>Timing</a:t>
            </a:r>
          </a:p>
        </p:txBody>
      </p:sp>
    </p:spTree>
    <p:extLst>
      <p:ext uri="{BB962C8B-B14F-4D97-AF65-F5344CB8AC3E}">
        <p14:creationId xmlns:p14="http://schemas.microsoft.com/office/powerpoint/2010/main" val="173543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12</a:t>
            </a:fld>
            <a:endParaRPr lang="en-GB" dirty="0"/>
          </a:p>
        </p:txBody>
      </p:sp>
      <p:sp>
        <p:nvSpPr>
          <p:cNvPr id="5" name="Title 1"/>
          <p:cNvSpPr txBox="1">
            <a:spLocks/>
          </p:cNvSpPr>
          <p:nvPr/>
        </p:nvSpPr>
        <p:spPr bwMode="auto">
          <a:xfrm>
            <a:off x="192505" y="1536072"/>
            <a:ext cx="8547458" cy="860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80000"/>
              </a:lnSpc>
            </a:pPr>
            <a:r>
              <a:rPr lang="en-US" altLang="en-US" sz="3600" b="1" dirty="0">
                <a:solidFill>
                  <a:srgbClr val="2E75B6"/>
                </a:solidFill>
                <a:latin typeface="+mn-lt"/>
              </a:rPr>
              <a:t>Other Considerations for Communication</a:t>
            </a:r>
          </a:p>
        </p:txBody>
      </p:sp>
      <p:sp>
        <p:nvSpPr>
          <p:cNvPr id="6" name="Rectangle 5"/>
          <p:cNvSpPr>
            <a:spLocks noGrp="1" noChangeArrowheads="1"/>
          </p:cNvSpPr>
          <p:nvPr/>
        </p:nvSpPr>
        <p:spPr bwMode="auto">
          <a:xfrm>
            <a:off x="372812" y="2396556"/>
            <a:ext cx="7893050" cy="43926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13" rIns="91425" bIns="45713"/>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7030A0"/>
              </a:buClr>
              <a:buSzPct val="150000"/>
              <a:buFont typeface="Arial" panose="020B0604020202020204" pitchFamily="34" charset="0"/>
              <a:buNone/>
            </a:pPr>
            <a:r>
              <a:rPr lang="en-US" altLang="en-US" b="1" dirty="0">
                <a:solidFill>
                  <a:srgbClr val="2E75B6"/>
                </a:solidFill>
              </a:rPr>
              <a:t>Depending on target audience</a:t>
            </a:r>
          </a:p>
          <a:p>
            <a:pPr eaLnBrk="1" hangingPunct="1">
              <a:buSzPct val="100000"/>
            </a:pPr>
            <a:r>
              <a:rPr lang="en-GB" altLang="en-US" sz="2800" dirty="0">
                <a:cs typeface="Times New Roman" panose="02020603050405020304" pitchFamily="18" charset="0"/>
              </a:rPr>
              <a:t>What is your budget for communication?</a:t>
            </a:r>
          </a:p>
          <a:p>
            <a:pPr eaLnBrk="1" hangingPunct="1">
              <a:buSzPct val="100000"/>
            </a:pPr>
            <a:r>
              <a:rPr lang="en-US" altLang="en-US" sz="2800" dirty="0">
                <a:cs typeface="Times New Roman" panose="02020603050405020304" pitchFamily="18" charset="0"/>
              </a:rPr>
              <a:t>What media will </a:t>
            </a:r>
            <a:r>
              <a:rPr lang="en-GB" altLang="en-US" sz="2800" dirty="0">
                <a:cs typeface="Times New Roman" panose="02020603050405020304" pitchFamily="18" charset="0"/>
              </a:rPr>
              <a:t>be suitable and effective</a:t>
            </a:r>
            <a:r>
              <a:rPr lang="en-US" altLang="en-US" sz="2800" dirty="0">
                <a:cs typeface="Times New Roman" panose="02020603050405020304" pitchFamily="18" charset="0"/>
              </a:rPr>
              <a:t>?</a:t>
            </a:r>
          </a:p>
          <a:p>
            <a:pPr eaLnBrk="1" hangingPunct="1">
              <a:lnSpc>
                <a:spcPct val="90000"/>
              </a:lnSpc>
              <a:buSzPct val="100000"/>
            </a:pPr>
            <a:r>
              <a:rPr lang="en-GB" altLang="en-US" sz="2800" dirty="0">
                <a:cs typeface="Times New Roman" panose="02020603050405020304" pitchFamily="18" charset="0"/>
              </a:rPr>
              <a:t>What languages?</a:t>
            </a:r>
          </a:p>
          <a:p>
            <a:pPr eaLnBrk="1" hangingPunct="1">
              <a:lnSpc>
                <a:spcPct val="90000"/>
              </a:lnSpc>
              <a:buSzPct val="100000"/>
            </a:pPr>
            <a:r>
              <a:rPr lang="en-GB" altLang="en-US" sz="2800" dirty="0">
                <a:cs typeface="Times New Roman" panose="02020603050405020304" pitchFamily="18" charset="0"/>
              </a:rPr>
              <a:t>Timing and location</a:t>
            </a:r>
            <a:r>
              <a:rPr lang="en-US" altLang="en-US" sz="2800" dirty="0">
                <a:cs typeface="Times New Roman" panose="02020603050405020304" pitchFamily="18" charset="0"/>
              </a:rPr>
              <a:t>?</a:t>
            </a:r>
          </a:p>
          <a:p>
            <a:pPr eaLnBrk="1" hangingPunct="1">
              <a:buSzPct val="100000"/>
            </a:pPr>
            <a:r>
              <a:rPr lang="en-GB" altLang="en-US" sz="2800" dirty="0"/>
              <a:t>How will you know how well your message has been interpreted and understood?</a:t>
            </a:r>
            <a:endParaRPr lang="en-US" altLang="en-US" sz="2000" dirty="0">
              <a:cs typeface="Times New Roman" panose="02020603050405020304" pitchFamily="18" charset="0"/>
            </a:endParaRPr>
          </a:p>
        </p:txBody>
      </p:sp>
    </p:spTree>
    <p:extLst>
      <p:ext uri="{BB962C8B-B14F-4D97-AF65-F5344CB8AC3E}">
        <p14:creationId xmlns:p14="http://schemas.microsoft.com/office/powerpoint/2010/main" val="206139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13</a:t>
            </a:fld>
            <a:endParaRPr lang="en-GB" dirty="0"/>
          </a:p>
        </p:txBody>
      </p:sp>
      <p:sp>
        <p:nvSpPr>
          <p:cNvPr id="5" name="Title 1"/>
          <p:cNvSpPr txBox="1">
            <a:spLocks/>
          </p:cNvSpPr>
          <p:nvPr/>
        </p:nvSpPr>
        <p:spPr bwMode="auto">
          <a:xfrm>
            <a:off x="105336" y="1435560"/>
            <a:ext cx="8458200" cy="102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Communication Strategy</a:t>
            </a:r>
          </a:p>
        </p:txBody>
      </p:sp>
      <p:pic>
        <p:nvPicPr>
          <p:cNvPr id="6" name="table"/>
          <p:cNvPicPr>
            <a:picLocks noChangeAspect="1"/>
          </p:cNvPicPr>
          <p:nvPr/>
        </p:nvPicPr>
        <p:blipFill>
          <a:blip r:embed="rId3"/>
          <a:stretch>
            <a:fillRect/>
          </a:stretch>
        </p:blipFill>
        <p:spPr>
          <a:xfrm>
            <a:off x="308344" y="2327403"/>
            <a:ext cx="8644270" cy="3952262"/>
          </a:xfrm>
          <a:prstGeom prst="rect">
            <a:avLst/>
          </a:prstGeom>
        </p:spPr>
      </p:pic>
    </p:spTree>
    <p:extLst>
      <p:ext uri="{BB962C8B-B14F-4D97-AF65-F5344CB8AC3E}">
        <p14:creationId xmlns:p14="http://schemas.microsoft.com/office/powerpoint/2010/main" val="335981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1671"/>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14</a:t>
            </a:fld>
            <a:endParaRPr lang="en-GB" dirty="0"/>
          </a:p>
        </p:txBody>
      </p:sp>
      <p:sp>
        <p:nvSpPr>
          <p:cNvPr id="9" name="Title 1"/>
          <p:cNvSpPr txBox="1">
            <a:spLocks/>
          </p:cNvSpPr>
          <p:nvPr/>
        </p:nvSpPr>
        <p:spPr bwMode="auto">
          <a:xfrm>
            <a:off x="303713" y="1411496"/>
            <a:ext cx="4518025" cy="102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Key Messages</a:t>
            </a:r>
          </a:p>
        </p:txBody>
      </p:sp>
      <p:sp>
        <p:nvSpPr>
          <p:cNvPr id="10" name="Rectangle 9"/>
          <p:cNvSpPr>
            <a:spLocks noGrp="1" noChangeArrowheads="1"/>
          </p:cNvSpPr>
          <p:nvPr/>
        </p:nvSpPr>
        <p:spPr>
          <a:xfrm>
            <a:off x="606425" y="2334043"/>
            <a:ext cx="7931150" cy="384347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buClr>
                <a:srgbClr val="FF9900"/>
              </a:buClr>
              <a:buSzPct val="150000"/>
              <a:buFont typeface="Arial"/>
              <a:buNone/>
              <a:defRPr/>
            </a:pPr>
            <a:r>
              <a:rPr lang="en-GB" b="1" dirty="0"/>
              <a:t>In Step 4: </a:t>
            </a:r>
            <a:endParaRPr lang="en-GB" sz="1000" dirty="0"/>
          </a:p>
          <a:p>
            <a:pPr eaLnBrk="1" fontAlgn="auto" hangingPunct="1">
              <a:spcAft>
                <a:spcPts val="0"/>
              </a:spcAft>
              <a:buSzPct val="100000"/>
              <a:buFont typeface="Arial"/>
              <a:buChar char="•"/>
              <a:defRPr/>
            </a:pPr>
            <a:r>
              <a:rPr lang="en-GB" sz="2800" dirty="0"/>
              <a:t>The plan is formalized (to avoid being just another document on someone’s desk)</a:t>
            </a:r>
          </a:p>
          <a:p>
            <a:pPr marL="0" indent="0" eaLnBrk="1" fontAlgn="auto" hangingPunct="1">
              <a:spcAft>
                <a:spcPts val="0"/>
              </a:spcAft>
              <a:buSzPct val="100000"/>
              <a:buFont typeface="Arial"/>
              <a:buNone/>
              <a:defRPr/>
            </a:pPr>
            <a:endParaRPr lang="en-GB" sz="1000" dirty="0"/>
          </a:p>
          <a:p>
            <a:pPr eaLnBrk="1" fontAlgn="auto" hangingPunct="1">
              <a:spcAft>
                <a:spcPts val="0"/>
              </a:spcAft>
              <a:buSzPct val="100000"/>
              <a:buFont typeface="Arial"/>
              <a:buChar char="•"/>
              <a:defRPr/>
            </a:pPr>
            <a:r>
              <a:rPr lang="en-GB" sz="2800" dirty="0"/>
              <a:t>The EAFm plan needs to be communicated widely through a communication strategy</a:t>
            </a:r>
          </a:p>
          <a:p>
            <a:pPr eaLnBrk="1" fontAlgn="auto" hangingPunct="1">
              <a:spcAft>
                <a:spcPts val="0"/>
              </a:spcAft>
              <a:buSzPct val="100000"/>
              <a:buFont typeface="Arial"/>
              <a:buChar char="•"/>
              <a:defRPr/>
            </a:pPr>
            <a:r>
              <a:rPr lang="en-GB" sz="2800" dirty="0"/>
              <a:t>An implementation work plan is needed to put the EAFm plan into action</a:t>
            </a:r>
          </a:p>
          <a:p>
            <a:pPr marL="0" indent="0" eaLnBrk="1" fontAlgn="auto" hangingPunct="1">
              <a:spcAft>
                <a:spcPts val="0"/>
              </a:spcAft>
              <a:buClr>
                <a:srgbClr val="FF9900"/>
              </a:buClr>
              <a:buSzPct val="150000"/>
              <a:buFont typeface="Arial"/>
              <a:buNone/>
              <a:defRPr/>
            </a:pPr>
            <a:endParaRPr lang="en-GB" sz="2800" dirty="0"/>
          </a:p>
        </p:txBody>
      </p:sp>
    </p:spTree>
    <p:extLst>
      <p:ext uri="{BB962C8B-B14F-4D97-AF65-F5344CB8AC3E}">
        <p14:creationId xmlns:p14="http://schemas.microsoft.com/office/powerpoint/2010/main" val="189298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2</a:t>
            </a:fld>
            <a:endParaRPr lang="en-GB" dirty="0"/>
          </a:p>
        </p:txBody>
      </p:sp>
      <p:pic>
        <p:nvPicPr>
          <p:cNvPr id="2" name="Picture 1"/>
          <p:cNvPicPr>
            <a:picLocks noChangeAspect="1"/>
          </p:cNvPicPr>
          <p:nvPr/>
        </p:nvPicPr>
        <p:blipFill>
          <a:blip r:embed="rId3"/>
          <a:stretch>
            <a:fillRect/>
          </a:stretch>
        </p:blipFill>
        <p:spPr>
          <a:xfrm>
            <a:off x="3638835" y="1397048"/>
            <a:ext cx="5505165" cy="4956478"/>
          </a:xfrm>
          <a:prstGeom prst="rect">
            <a:avLst/>
          </a:prstGeom>
        </p:spPr>
      </p:pic>
      <p:pic>
        <p:nvPicPr>
          <p:cNvPr id="3" name="Picture 2"/>
          <p:cNvPicPr>
            <a:picLocks noChangeAspect="1"/>
          </p:cNvPicPr>
          <p:nvPr/>
        </p:nvPicPr>
        <p:blipFill>
          <a:blip r:embed="rId4"/>
          <a:stretch>
            <a:fillRect/>
          </a:stretch>
        </p:blipFill>
        <p:spPr>
          <a:xfrm>
            <a:off x="57150" y="4338277"/>
            <a:ext cx="3840813" cy="975445"/>
          </a:xfrm>
          <a:prstGeom prst="rect">
            <a:avLst/>
          </a:prstGeom>
        </p:spPr>
      </p:pic>
      <p:pic>
        <p:nvPicPr>
          <p:cNvPr id="8" name="Picture 7"/>
          <p:cNvPicPr>
            <a:picLocks noChangeAspect="1"/>
          </p:cNvPicPr>
          <p:nvPr/>
        </p:nvPicPr>
        <p:blipFill>
          <a:blip r:embed="rId5"/>
          <a:stretch>
            <a:fillRect/>
          </a:stretch>
        </p:blipFill>
        <p:spPr>
          <a:xfrm>
            <a:off x="3738336" y="4533373"/>
            <a:ext cx="829128" cy="432854"/>
          </a:xfrm>
          <a:prstGeom prst="rect">
            <a:avLst/>
          </a:prstGeom>
        </p:spPr>
      </p:pic>
    </p:spTree>
    <p:extLst>
      <p:ext uri="{BB962C8B-B14F-4D97-AF65-F5344CB8AC3E}">
        <p14:creationId xmlns:p14="http://schemas.microsoft.com/office/powerpoint/2010/main" val="194640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a:xfrm>
            <a:off x="207545" y="1598166"/>
            <a:ext cx="7886700" cy="753473"/>
          </a:xfrm>
        </p:spPr>
        <p:txBody>
          <a:bodyPr>
            <a:normAutofit/>
          </a:bodyPr>
          <a:lstStyle/>
          <a:p>
            <a:r>
              <a:rPr lang="en-US" altLang="en-US" sz="4400" dirty="0">
                <a:latin typeface="Myriad Pro" panose="020B0503030403020204" pitchFamily="34" charset="0"/>
              </a:rPr>
              <a:t>Session Objectives</a:t>
            </a:r>
            <a:endParaRPr lang="en-GB" sz="4400" dirty="0">
              <a:latin typeface="Myriad Pro" panose="020B0503030403020204" pitchFamily="34" charset="0"/>
            </a:endParaRPr>
          </a:p>
        </p:txBody>
      </p:sp>
      <p:sp>
        <p:nvSpPr>
          <p:cNvPr id="6" name="Content Placeholder 5"/>
          <p:cNvSpPr>
            <a:spLocks noGrp="1"/>
          </p:cNvSpPr>
          <p:nvPr>
            <p:ph idx="1"/>
          </p:nvPr>
        </p:nvSpPr>
        <p:spPr>
          <a:xfrm>
            <a:off x="498348" y="2773395"/>
            <a:ext cx="7886700" cy="3845243"/>
          </a:xfrm>
        </p:spPr>
        <p:txBody>
          <a:bodyPr/>
          <a:lstStyle/>
          <a:p>
            <a:pPr marL="0" indent="0">
              <a:buNone/>
            </a:pPr>
            <a:r>
              <a:rPr lang="en-US" altLang="en-US" sz="3200" b="1" dirty="0"/>
              <a:t>After this session you will be able to:</a:t>
            </a:r>
          </a:p>
          <a:p>
            <a:pPr marL="0" indent="0">
              <a:buNone/>
            </a:pPr>
            <a:endParaRPr lang="en-US" altLang="en-US" dirty="0">
              <a:solidFill>
                <a:srgbClr val="FF0000"/>
              </a:solidFill>
            </a:endParaRPr>
          </a:p>
          <a:p>
            <a:pPr>
              <a:buSzPct val="100000"/>
            </a:pPr>
            <a:r>
              <a:rPr lang="en-GB" altLang="en-US" dirty="0"/>
              <a:t>Develop an implementation work plan </a:t>
            </a:r>
          </a:p>
          <a:p>
            <a:pPr>
              <a:buSzPct val="100000"/>
            </a:pPr>
            <a:r>
              <a:rPr lang="en-GB" altLang="en-US" dirty="0"/>
              <a:t>Summarize what is meant by formal adoption of the EAFm plan</a:t>
            </a:r>
          </a:p>
          <a:p>
            <a:pPr>
              <a:buSzPct val="100000"/>
            </a:pPr>
            <a:r>
              <a:rPr lang="en-GB" altLang="en-US" dirty="0"/>
              <a:t>Develop a communication strategy</a:t>
            </a:r>
          </a:p>
          <a:p>
            <a:pPr marL="0" indent="0">
              <a:buNone/>
            </a:pPr>
            <a:endParaRPr lang="en-US" altLang="en-US" dirty="0">
              <a:solidFill>
                <a:srgbClr val="FF0000"/>
              </a:solidFill>
            </a:endParaRPr>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44EDDE-A91D-4F4F-8AC8-19298CCDCDF4}" type="slidenum">
              <a:rPr lang="en-GB" smtClean="0"/>
              <a:pPr/>
              <a:t>4</a:t>
            </a:fld>
            <a:endParaRPr lang="en-GB" dirty="0"/>
          </a:p>
        </p:txBody>
      </p:sp>
      <p:sp>
        <p:nvSpPr>
          <p:cNvPr id="8" name="Title 1"/>
          <p:cNvSpPr txBox="1">
            <a:spLocks/>
          </p:cNvSpPr>
          <p:nvPr/>
        </p:nvSpPr>
        <p:spPr bwMode="auto">
          <a:xfrm>
            <a:off x="135355" y="1387434"/>
            <a:ext cx="8458200" cy="102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Implementing the EAFm Plan</a:t>
            </a:r>
          </a:p>
        </p:txBody>
      </p:sp>
      <p:sp>
        <p:nvSpPr>
          <p:cNvPr id="11" name="Content Placeholder 2"/>
          <p:cNvSpPr>
            <a:spLocks noGrp="1"/>
          </p:cNvSpPr>
          <p:nvPr/>
        </p:nvSpPr>
        <p:spPr bwMode="auto">
          <a:xfrm>
            <a:off x="471111" y="2392363"/>
            <a:ext cx="7786688" cy="44656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SzPct val="100000"/>
            </a:pPr>
            <a:r>
              <a:rPr lang="en-GB" altLang="en-US" sz="2400" dirty="0">
                <a:latin typeface="+mn-lt"/>
              </a:rPr>
              <a:t>Usually governments are organised into sectors (e.g. agriculture/irrigation, fisheries, rural development)</a:t>
            </a:r>
          </a:p>
          <a:p>
            <a:pPr eaLnBrk="1" hangingPunct="1">
              <a:buSzPct val="100000"/>
            </a:pPr>
            <a:r>
              <a:rPr lang="en-GB" altLang="en-US" sz="2400" dirty="0">
                <a:latin typeface="+mn-lt"/>
              </a:rPr>
              <a:t>Implementation will require working with other sector agencies</a:t>
            </a:r>
          </a:p>
          <a:p>
            <a:pPr eaLnBrk="1" hangingPunct="1">
              <a:buSzPct val="100000"/>
            </a:pPr>
            <a:r>
              <a:rPr lang="en-GB" altLang="en-US" sz="2400" dirty="0">
                <a:latin typeface="+mn-lt"/>
              </a:rPr>
              <a:t>Each agency should have a clearly defined role and responsibility</a:t>
            </a:r>
          </a:p>
          <a:p>
            <a:pPr eaLnBrk="1" hangingPunct="1">
              <a:buSzPct val="100000"/>
            </a:pPr>
            <a:r>
              <a:rPr lang="en-GB" altLang="en-US" sz="2400" dirty="0">
                <a:latin typeface="+mn-lt"/>
              </a:rPr>
              <a:t>Implementation at the grass roots level (e.g. fishing communities, co-management groups) will be less sectoral, but will still require coordination and cooperation across agencies</a:t>
            </a:r>
          </a:p>
          <a:p>
            <a:pPr eaLnBrk="1" hangingPunct="1">
              <a:buSzPct val="100000"/>
            </a:pPr>
            <a:endParaRPr lang="en-GB" altLang="en-US" sz="2400" dirty="0">
              <a:latin typeface="+mn-lt"/>
            </a:endParaRPr>
          </a:p>
        </p:txBody>
      </p:sp>
    </p:spTree>
    <p:extLst>
      <p:ext uri="{BB962C8B-B14F-4D97-AF65-F5344CB8AC3E}">
        <p14:creationId xmlns:p14="http://schemas.microsoft.com/office/powerpoint/2010/main" val="13890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44EDDE-A91D-4F4F-8AC8-19298CCDCDF4}" type="slidenum">
              <a:rPr lang="en-GB" smtClean="0"/>
              <a:pPr/>
              <a:t>5</a:t>
            </a:fld>
            <a:endParaRPr lang="en-GB" dirty="0"/>
          </a:p>
        </p:txBody>
      </p:sp>
      <p:pic>
        <p:nvPicPr>
          <p:cNvPr id="2" name="Picture 1"/>
          <p:cNvPicPr>
            <a:picLocks noChangeAspect="1"/>
          </p:cNvPicPr>
          <p:nvPr/>
        </p:nvPicPr>
        <p:blipFill>
          <a:blip r:embed="rId3"/>
          <a:stretch>
            <a:fillRect/>
          </a:stretch>
        </p:blipFill>
        <p:spPr>
          <a:xfrm>
            <a:off x="0" y="878463"/>
            <a:ext cx="9144000" cy="5101074"/>
          </a:xfrm>
          <a:prstGeom prst="rect">
            <a:avLst/>
          </a:prstGeom>
        </p:spPr>
      </p:pic>
    </p:spTree>
    <p:extLst>
      <p:ext uri="{BB962C8B-B14F-4D97-AF65-F5344CB8AC3E}">
        <p14:creationId xmlns:p14="http://schemas.microsoft.com/office/powerpoint/2010/main" val="19232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
        <p:nvSpPr>
          <p:cNvPr id="29" name="Title 1"/>
          <p:cNvSpPr txBox="1">
            <a:spLocks/>
          </p:cNvSpPr>
          <p:nvPr/>
        </p:nvSpPr>
        <p:spPr bwMode="auto">
          <a:xfrm>
            <a:off x="87185" y="1411161"/>
            <a:ext cx="8786939"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en-US" altLang="en-US" sz="3600" b="1" dirty="0">
                <a:solidFill>
                  <a:srgbClr val="2E75B6"/>
                </a:solidFill>
                <a:latin typeface="+mn-lt"/>
              </a:rPr>
              <a:t>Need a work plan to help implement the EAFm Plan</a:t>
            </a:r>
          </a:p>
          <a:p>
            <a:pPr eaLnBrk="1" hangingPunct="1"/>
            <a:r>
              <a:rPr lang="en-US" altLang="en-US" sz="4400" b="1" dirty="0">
                <a:solidFill>
                  <a:srgbClr val="2E75B6"/>
                </a:solidFill>
                <a:latin typeface="Myriad Pro" panose="020B0503030403020204" pitchFamily="34" charset="0"/>
              </a:rPr>
              <a:t>            </a:t>
            </a:r>
          </a:p>
        </p:txBody>
      </p:sp>
      <p:grpSp>
        <p:nvGrpSpPr>
          <p:cNvPr id="30" name="Group 29"/>
          <p:cNvGrpSpPr>
            <a:grpSpLocks/>
          </p:cNvGrpSpPr>
          <p:nvPr/>
        </p:nvGrpSpPr>
        <p:grpSpPr bwMode="auto">
          <a:xfrm>
            <a:off x="750219" y="2898093"/>
            <a:ext cx="3298825" cy="3319463"/>
            <a:chOff x="0" y="504056"/>
            <a:chExt cx="2835976" cy="1099708"/>
          </a:xfrm>
        </p:grpSpPr>
        <p:sp>
          <p:nvSpPr>
            <p:cNvPr id="37" name="Oval 36"/>
            <p:cNvSpPr/>
            <p:nvPr/>
          </p:nvSpPr>
          <p:spPr>
            <a:xfrm>
              <a:off x="0" y="504056"/>
              <a:ext cx="2835976" cy="1099708"/>
            </a:xfrm>
            <a:prstGeom prst="ellipse">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38" name="Oval 4"/>
            <p:cNvSpPr/>
            <p:nvPr/>
          </p:nvSpPr>
          <p:spPr>
            <a:xfrm>
              <a:off x="416253" y="664463"/>
              <a:ext cx="2003471" cy="778894"/>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00100" eaLnBrk="1" fontAlgn="auto" hangingPunct="1">
                <a:lnSpc>
                  <a:spcPct val="90000"/>
                </a:lnSpc>
                <a:spcAft>
                  <a:spcPct val="35000"/>
                </a:spcAft>
                <a:defRPr/>
              </a:pPr>
              <a:r>
                <a:rPr lang="en-GB" sz="2800" b="1" dirty="0">
                  <a:solidFill>
                    <a:srgbClr val="0000BA"/>
                  </a:solidFill>
                  <a:cs typeface="Myriad Pro"/>
                </a:rPr>
                <a:t>EAFm plan</a:t>
              </a:r>
            </a:p>
          </p:txBody>
        </p:sp>
      </p:grpSp>
      <p:grpSp>
        <p:nvGrpSpPr>
          <p:cNvPr id="31" name="Group 30"/>
          <p:cNvGrpSpPr>
            <a:grpSpLocks/>
          </p:cNvGrpSpPr>
          <p:nvPr/>
        </p:nvGrpSpPr>
        <p:grpSpPr bwMode="auto">
          <a:xfrm>
            <a:off x="4215732" y="4225243"/>
            <a:ext cx="674687" cy="722313"/>
            <a:chOff x="2808310" y="775356"/>
            <a:chExt cx="595144" cy="669464"/>
          </a:xfrm>
        </p:grpSpPr>
        <p:sp>
          <p:nvSpPr>
            <p:cNvPr id="35" name="Plus 34"/>
            <p:cNvSpPr/>
            <p:nvPr/>
          </p:nvSpPr>
          <p:spPr>
            <a:xfrm>
              <a:off x="2808310" y="775356"/>
              <a:ext cx="595144" cy="669464"/>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36" name="Plus 6"/>
            <p:cNvSpPr/>
            <p:nvPr/>
          </p:nvSpPr>
          <p:spPr>
            <a:xfrm>
              <a:off x="2888129" y="1040199"/>
              <a:ext cx="435506" cy="13977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44500" eaLnBrk="1" fontAlgn="auto" hangingPunct="1">
                <a:lnSpc>
                  <a:spcPct val="90000"/>
                </a:lnSpc>
                <a:spcAft>
                  <a:spcPct val="35000"/>
                </a:spcAft>
                <a:defRPr/>
              </a:pPr>
              <a:endParaRPr lang="en-GB" sz="1000" dirty="0">
                <a:latin typeface="Myriad Pro" pitchFamily="34" charset="0"/>
              </a:endParaRPr>
            </a:p>
          </p:txBody>
        </p:sp>
      </p:grpSp>
      <p:grpSp>
        <p:nvGrpSpPr>
          <p:cNvPr id="32" name="Group 31"/>
          <p:cNvGrpSpPr>
            <a:grpSpLocks/>
          </p:cNvGrpSpPr>
          <p:nvPr/>
        </p:nvGrpSpPr>
        <p:grpSpPr bwMode="auto">
          <a:xfrm>
            <a:off x="5136333" y="2898094"/>
            <a:ext cx="3412243" cy="3319462"/>
            <a:chOff x="3528381" y="415326"/>
            <a:chExt cx="2850455" cy="1180544"/>
          </a:xfrm>
        </p:grpSpPr>
        <p:sp>
          <p:nvSpPr>
            <p:cNvPr id="33" name="Oval 32"/>
            <p:cNvSpPr/>
            <p:nvPr/>
          </p:nvSpPr>
          <p:spPr>
            <a:xfrm>
              <a:off x="3528381" y="415326"/>
              <a:ext cx="2850455" cy="1180544"/>
            </a:xfrm>
            <a:prstGeom prst="ellipse">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2400" dirty="0"/>
            </a:p>
          </p:txBody>
        </p:sp>
        <p:sp>
          <p:nvSpPr>
            <p:cNvPr id="34" name="Oval 8"/>
            <p:cNvSpPr/>
            <p:nvPr/>
          </p:nvSpPr>
          <p:spPr>
            <a:xfrm>
              <a:off x="3946469" y="588151"/>
              <a:ext cx="2014278" cy="834894"/>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00100" eaLnBrk="1" fontAlgn="auto" hangingPunct="1">
                <a:lnSpc>
                  <a:spcPct val="90000"/>
                </a:lnSpc>
                <a:spcAft>
                  <a:spcPct val="35000"/>
                </a:spcAft>
                <a:defRPr/>
              </a:pPr>
              <a:r>
                <a:rPr lang="en-GB" sz="2400" b="1" dirty="0">
                  <a:solidFill>
                    <a:srgbClr val="0000BA"/>
                  </a:solidFill>
                  <a:cs typeface="Myriad Pro"/>
                </a:rPr>
                <a:t>Implementation</a:t>
              </a:r>
            </a:p>
            <a:p>
              <a:pPr algn="ctr" defTabSz="800100" eaLnBrk="1" fontAlgn="auto" hangingPunct="1">
                <a:lnSpc>
                  <a:spcPct val="90000"/>
                </a:lnSpc>
                <a:spcAft>
                  <a:spcPct val="35000"/>
                </a:spcAft>
                <a:defRPr/>
              </a:pPr>
              <a:r>
                <a:rPr lang="en-GB" sz="2400" b="1" dirty="0">
                  <a:solidFill>
                    <a:srgbClr val="0000BA"/>
                  </a:solidFill>
                  <a:cs typeface="Myriad Pro"/>
                </a:rPr>
                <a:t>workplan</a:t>
              </a:r>
            </a:p>
          </p:txBody>
        </p:sp>
      </p:grpSp>
    </p:spTree>
    <p:extLst>
      <p:ext uri="{BB962C8B-B14F-4D97-AF65-F5344CB8AC3E}">
        <p14:creationId xmlns:p14="http://schemas.microsoft.com/office/powerpoint/2010/main" val="25001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
        <p:nvSpPr>
          <p:cNvPr id="7" name="Title 1"/>
          <p:cNvSpPr txBox="1">
            <a:spLocks/>
          </p:cNvSpPr>
          <p:nvPr/>
        </p:nvSpPr>
        <p:spPr bwMode="auto">
          <a:xfrm>
            <a:off x="261747" y="1407528"/>
            <a:ext cx="84582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Implementation Work Plan</a:t>
            </a:r>
          </a:p>
        </p:txBody>
      </p:sp>
      <p:sp>
        <p:nvSpPr>
          <p:cNvPr id="8" name="Content Placeholder 2"/>
          <p:cNvSpPr>
            <a:spLocks noGrp="1"/>
          </p:cNvSpPr>
          <p:nvPr/>
        </p:nvSpPr>
        <p:spPr bwMode="auto">
          <a:xfrm>
            <a:off x="330784" y="2382253"/>
            <a:ext cx="4421689" cy="312739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eaLnBrk="1" hangingPunct="1">
              <a:spcAft>
                <a:spcPts val="1200"/>
              </a:spcAft>
              <a:buSzPct val="100000"/>
            </a:pPr>
            <a:r>
              <a:rPr lang="en-GB" altLang="en-US" dirty="0">
                <a:latin typeface="+mn-lt"/>
              </a:rPr>
              <a:t>Necessary to move ahead with implementing </a:t>
            </a:r>
            <a:br>
              <a:rPr lang="en-GB" altLang="en-US" dirty="0">
                <a:latin typeface="+mn-lt"/>
              </a:rPr>
            </a:br>
            <a:r>
              <a:rPr lang="en-GB" altLang="en-US" dirty="0">
                <a:latin typeface="+mn-lt"/>
              </a:rPr>
              <a:t>EAFm plan </a:t>
            </a:r>
          </a:p>
          <a:p>
            <a:pPr eaLnBrk="1" hangingPunct="1">
              <a:buSzPct val="100000"/>
            </a:pPr>
            <a:r>
              <a:rPr lang="en-GB" altLang="en-US" dirty="0">
                <a:latin typeface="+mn-lt"/>
              </a:rPr>
              <a:t>Most effective if mainstreamed into annual budget cycles and plans, but this may take time</a:t>
            </a:r>
          </a:p>
        </p:txBody>
      </p:sp>
      <p:sp>
        <p:nvSpPr>
          <p:cNvPr id="9" name="Content Placeholder 4"/>
          <p:cNvSpPr>
            <a:spLocks noGrp="1"/>
          </p:cNvSpPr>
          <p:nvPr/>
        </p:nvSpPr>
        <p:spPr>
          <a:xfrm>
            <a:off x="5044238" y="2232346"/>
            <a:ext cx="4010607" cy="3520449"/>
          </a:xfrm>
          <a:prstGeom prst="round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lt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lt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lt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lt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lt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eaLnBrk="1" fontAlgn="auto" hangingPunct="1">
              <a:spcAft>
                <a:spcPts val="1200"/>
              </a:spcAft>
              <a:buClr>
                <a:srgbClr val="7030A0"/>
              </a:buClr>
              <a:buSzPct val="150000"/>
              <a:buFont typeface="Arial"/>
              <a:buChar char="•"/>
              <a:defRPr/>
            </a:pPr>
            <a:r>
              <a:rPr lang="en-GB" b="1" dirty="0">
                <a:solidFill>
                  <a:schemeClr val="tx1"/>
                </a:solidFill>
                <a:latin typeface="+mn-lt"/>
              </a:rPr>
              <a:t>WHAT</a:t>
            </a:r>
            <a:r>
              <a:rPr lang="en-GB" dirty="0">
                <a:solidFill>
                  <a:schemeClr val="tx1"/>
                </a:solidFill>
                <a:latin typeface="+mn-lt"/>
              </a:rPr>
              <a:t> tasks need to be done?</a:t>
            </a:r>
          </a:p>
          <a:p>
            <a:pPr eaLnBrk="1" fontAlgn="auto" hangingPunct="1">
              <a:spcAft>
                <a:spcPts val="1200"/>
              </a:spcAft>
              <a:buClr>
                <a:srgbClr val="7030A0"/>
              </a:buClr>
              <a:buSzPct val="150000"/>
              <a:buFont typeface="Arial"/>
              <a:buChar char="•"/>
              <a:defRPr/>
            </a:pPr>
            <a:r>
              <a:rPr lang="en-GB" b="1" dirty="0">
                <a:solidFill>
                  <a:schemeClr val="tx1"/>
                </a:solidFill>
                <a:latin typeface="+mn-lt"/>
              </a:rPr>
              <a:t>WHO</a:t>
            </a:r>
            <a:r>
              <a:rPr lang="en-GB" dirty="0">
                <a:solidFill>
                  <a:schemeClr val="tx1"/>
                </a:solidFill>
                <a:latin typeface="+mn-lt"/>
              </a:rPr>
              <a:t> does them?</a:t>
            </a:r>
          </a:p>
          <a:p>
            <a:pPr eaLnBrk="1" fontAlgn="auto" hangingPunct="1">
              <a:spcAft>
                <a:spcPts val="1200"/>
              </a:spcAft>
              <a:buClr>
                <a:srgbClr val="7030A0"/>
              </a:buClr>
              <a:buSzPct val="150000"/>
              <a:buFont typeface="Arial"/>
              <a:buChar char="•"/>
              <a:defRPr/>
            </a:pPr>
            <a:r>
              <a:rPr lang="en-GB" b="1" dirty="0">
                <a:solidFill>
                  <a:schemeClr val="tx1"/>
                </a:solidFill>
                <a:latin typeface="+mn-lt"/>
              </a:rPr>
              <a:t>WHEN</a:t>
            </a:r>
            <a:r>
              <a:rPr lang="en-GB" dirty="0">
                <a:solidFill>
                  <a:schemeClr val="tx1"/>
                </a:solidFill>
                <a:latin typeface="+mn-lt"/>
              </a:rPr>
              <a:t> will they be done? </a:t>
            </a:r>
          </a:p>
        </p:txBody>
      </p:sp>
      <p:sp>
        <p:nvSpPr>
          <p:cNvPr id="10" name="TextBox 1"/>
          <p:cNvSpPr txBox="1">
            <a:spLocks noChangeArrowheads="1"/>
          </p:cNvSpPr>
          <p:nvPr/>
        </p:nvSpPr>
        <p:spPr bwMode="auto">
          <a:xfrm>
            <a:off x="3803023" y="5863603"/>
            <a:ext cx="52518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AU" altLang="en-US" sz="2400" b="1" dirty="0">
                <a:latin typeface="+mn-lt"/>
              </a:rPr>
              <a:t>NEED TO WORK WITH OTHER AGENCIES</a:t>
            </a:r>
          </a:p>
        </p:txBody>
      </p:sp>
    </p:spTree>
    <p:extLst>
      <p:ext uri="{BB962C8B-B14F-4D97-AF65-F5344CB8AC3E}">
        <p14:creationId xmlns:p14="http://schemas.microsoft.com/office/powerpoint/2010/main" val="239874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sp>
        <p:nvSpPr>
          <p:cNvPr id="8" name="Title 1"/>
          <p:cNvSpPr txBox="1">
            <a:spLocks/>
          </p:cNvSpPr>
          <p:nvPr/>
        </p:nvSpPr>
        <p:spPr bwMode="auto">
          <a:xfrm>
            <a:off x="126332" y="1458828"/>
            <a:ext cx="84582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Implementation Work Plan</a:t>
            </a:r>
          </a:p>
        </p:txBody>
      </p:sp>
      <p:sp>
        <p:nvSpPr>
          <p:cNvPr id="9" name="Content Placeholder 2"/>
          <p:cNvSpPr>
            <a:spLocks noGrp="1"/>
          </p:cNvSpPr>
          <p:nvPr/>
        </p:nvSpPr>
        <p:spPr bwMode="auto">
          <a:xfrm>
            <a:off x="332270" y="2647950"/>
            <a:ext cx="4175125" cy="42100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eaLnBrk="1" hangingPunct="1">
              <a:spcAft>
                <a:spcPts val="1200"/>
              </a:spcAft>
              <a:buSzPct val="100000"/>
            </a:pPr>
            <a:r>
              <a:rPr lang="en-GB" altLang="en-US" sz="2400" dirty="0">
                <a:latin typeface="+mn-lt"/>
              </a:rPr>
              <a:t>Includes how to formalize the EAFm Plan</a:t>
            </a:r>
          </a:p>
          <a:p>
            <a:pPr eaLnBrk="1" hangingPunct="1">
              <a:buSzPct val="100000"/>
            </a:pPr>
            <a:r>
              <a:rPr lang="en-GB" altLang="en-US" sz="2400" dirty="0">
                <a:latin typeface="+mn-lt"/>
              </a:rPr>
              <a:t>Includes how to communicate the Plan</a:t>
            </a:r>
          </a:p>
          <a:p>
            <a:pPr eaLnBrk="1" hangingPunct="1">
              <a:buSzPct val="100000"/>
            </a:pPr>
            <a:r>
              <a:rPr lang="en-GB" altLang="en-US" sz="2400" dirty="0">
                <a:latin typeface="+mn-lt"/>
              </a:rPr>
              <a:t>Includes how to implement the management actions</a:t>
            </a:r>
          </a:p>
        </p:txBody>
      </p:sp>
      <p:sp>
        <p:nvSpPr>
          <p:cNvPr id="10" name="Content Placeholder 4"/>
          <p:cNvSpPr>
            <a:spLocks noGrp="1"/>
          </p:cNvSpPr>
          <p:nvPr/>
        </p:nvSpPr>
        <p:spPr>
          <a:xfrm>
            <a:off x="4978027" y="2408588"/>
            <a:ext cx="4076819" cy="3388101"/>
          </a:xfrm>
          <a:prstGeom prst="round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lt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lt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lt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lt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lt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eaLnBrk="1" fontAlgn="auto" hangingPunct="1">
              <a:spcAft>
                <a:spcPts val="1200"/>
              </a:spcAft>
              <a:buClr>
                <a:srgbClr val="7030A0"/>
              </a:buClr>
              <a:buSzPct val="150000"/>
              <a:buFont typeface="Arial"/>
              <a:buChar char="•"/>
              <a:defRPr/>
            </a:pPr>
            <a:r>
              <a:rPr lang="en-GB" b="1" dirty="0">
                <a:solidFill>
                  <a:schemeClr val="tx1"/>
                </a:solidFill>
                <a:latin typeface="+mn-lt"/>
              </a:rPr>
              <a:t>WHAT</a:t>
            </a:r>
            <a:r>
              <a:rPr lang="en-GB" dirty="0">
                <a:solidFill>
                  <a:schemeClr val="tx1"/>
                </a:solidFill>
                <a:latin typeface="+mn-lt"/>
              </a:rPr>
              <a:t> tasks need to be done?</a:t>
            </a:r>
          </a:p>
          <a:p>
            <a:pPr eaLnBrk="1" fontAlgn="auto" hangingPunct="1">
              <a:spcAft>
                <a:spcPts val="1200"/>
              </a:spcAft>
              <a:buClr>
                <a:srgbClr val="7030A0"/>
              </a:buClr>
              <a:buSzPct val="150000"/>
              <a:buFont typeface="Arial"/>
              <a:buChar char="•"/>
              <a:defRPr/>
            </a:pPr>
            <a:r>
              <a:rPr lang="en-GB" b="1" dirty="0">
                <a:solidFill>
                  <a:schemeClr val="tx1"/>
                </a:solidFill>
                <a:latin typeface="+mn-lt"/>
              </a:rPr>
              <a:t>WHO</a:t>
            </a:r>
            <a:r>
              <a:rPr lang="en-GB" dirty="0">
                <a:solidFill>
                  <a:schemeClr val="tx1"/>
                </a:solidFill>
                <a:latin typeface="+mn-lt"/>
              </a:rPr>
              <a:t> does them?</a:t>
            </a:r>
          </a:p>
          <a:p>
            <a:pPr eaLnBrk="1" fontAlgn="auto" hangingPunct="1">
              <a:spcAft>
                <a:spcPts val="1200"/>
              </a:spcAft>
              <a:buClr>
                <a:srgbClr val="7030A0"/>
              </a:buClr>
              <a:buSzPct val="150000"/>
              <a:buFont typeface="Arial"/>
              <a:buChar char="•"/>
              <a:defRPr/>
            </a:pPr>
            <a:r>
              <a:rPr lang="en-GB" b="1" dirty="0">
                <a:solidFill>
                  <a:schemeClr val="tx1"/>
                </a:solidFill>
                <a:latin typeface="+mn-lt"/>
              </a:rPr>
              <a:t>WHEN</a:t>
            </a:r>
            <a:r>
              <a:rPr lang="en-GB" dirty="0">
                <a:solidFill>
                  <a:schemeClr val="tx1"/>
                </a:solidFill>
                <a:latin typeface="+mn-lt"/>
              </a:rPr>
              <a:t> will they be done? </a:t>
            </a:r>
          </a:p>
        </p:txBody>
      </p:sp>
      <p:sp>
        <p:nvSpPr>
          <p:cNvPr id="11" name="TextBox 1"/>
          <p:cNvSpPr txBox="1">
            <a:spLocks noChangeArrowheads="1"/>
          </p:cNvSpPr>
          <p:nvPr/>
        </p:nvSpPr>
        <p:spPr bwMode="auto">
          <a:xfrm>
            <a:off x="3468125" y="5866230"/>
            <a:ext cx="52518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AU" altLang="en-US" sz="2400" b="1" dirty="0">
                <a:latin typeface="+mn-lt"/>
              </a:rPr>
              <a:t>NEED TO WORK WITH OTHER AGENCIES</a:t>
            </a:r>
          </a:p>
        </p:txBody>
      </p:sp>
    </p:spTree>
    <p:extLst>
      <p:ext uri="{BB962C8B-B14F-4D97-AF65-F5344CB8AC3E}">
        <p14:creationId xmlns:p14="http://schemas.microsoft.com/office/powerpoint/2010/main" val="6450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9</a:t>
            </a:fld>
            <a:endParaRPr lang="en-GB" dirty="0"/>
          </a:p>
        </p:txBody>
      </p:sp>
      <p:sp>
        <p:nvSpPr>
          <p:cNvPr id="5" name="Title 1"/>
          <p:cNvSpPr txBox="1">
            <a:spLocks/>
          </p:cNvSpPr>
          <p:nvPr/>
        </p:nvSpPr>
        <p:spPr bwMode="auto">
          <a:xfrm>
            <a:off x="261747" y="1399465"/>
            <a:ext cx="8458200" cy="102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4400" b="1" dirty="0">
                <a:solidFill>
                  <a:srgbClr val="2E75B6"/>
                </a:solidFill>
                <a:latin typeface="+mn-lt"/>
              </a:rPr>
              <a:t>Formalizing the EAFm Plan</a:t>
            </a:r>
          </a:p>
        </p:txBody>
      </p:sp>
      <p:sp>
        <p:nvSpPr>
          <p:cNvPr id="6" name="Content Placeholder 2"/>
          <p:cNvSpPr>
            <a:spLocks noGrp="1"/>
          </p:cNvSpPr>
          <p:nvPr/>
        </p:nvSpPr>
        <p:spPr bwMode="auto">
          <a:xfrm>
            <a:off x="261747" y="2426577"/>
            <a:ext cx="7786688" cy="37782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7030A0"/>
              </a:buClr>
              <a:buSzPct val="150000"/>
              <a:buFont typeface="Arial" panose="020B0604020202020204" pitchFamily="34" charset="0"/>
              <a:buNone/>
            </a:pPr>
            <a:r>
              <a:rPr lang="en-GB" altLang="en-US" b="1" dirty="0">
                <a:latin typeface="+mn-lt"/>
              </a:rPr>
              <a:t>Legitimizing the Plan</a:t>
            </a:r>
          </a:p>
          <a:p>
            <a:pPr eaLnBrk="1" hangingPunct="1">
              <a:buClr>
                <a:srgbClr val="7030A0"/>
              </a:buClr>
              <a:buSzPct val="150000"/>
              <a:buFont typeface="Arial" panose="020B0604020202020204" pitchFamily="34" charset="0"/>
              <a:buNone/>
            </a:pPr>
            <a:endParaRPr lang="en-GB" altLang="en-US" dirty="0">
              <a:latin typeface="+mn-lt"/>
            </a:endParaRPr>
          </a:p>
          <a:p>
            <a:pPr eaLnBrk="1" hangingPunct="1">
              <a:buSzPct val="100000"/>
            </a:pPr>
            <a:r>
              <a:rPr lang="en-GB" altLang="en-US" dirty="0">
                <a:latin typeface="+mn-lt"/>
              </a:rPr>
              <a:t>Validation and “buy-in” by stakeholders</a:t>
            </a:r>
          </a:p>
          <a:p>
            <a:pPr eaLnBrk="1" hangingPunct="1">
              <a:buSzPct val="100000"/>
            </a:pPr>
            <a:r>
              <a:rPr lang="en-GB" altLang="en-US" dirty="0">
                <a:latin typeface="+mn-lt"/>
              </a:rPr>
              <a:t>Endorsement and adoption of the plan </a:t>
            </a:r>
          </a:p>
          <a:p>
            <a:pPr eaLnBrk="1" hangingPunct="1">
              <a:buSzPct val="100000"/>
            </a:pPr>
            <a:r>
              <a:rPr lang="en-GB" altLang="en-US" dirty="0">
                <a:latin typeface="+mn-lt"/>
              </a:rPr>
              <a:t>Plan is legally and socially enforceable by the relevant authority or groups</a:t>
            </a:r>
          </a:p>
        </p:txBody>
      </p:sp>
    </p:spTree>
    <p:extLst>
      <p:ext uri="{BB962C8B-B14F-4D97-AF65-F5344CB8AC3E}">
        <p14:creationId xmlns:p14="http://schemas.microsoft.com/office/powerpoint/2010/main" val="1832474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TotalTime>
  <Words>1094</Words>
  <Application>Microsoft Office PowerPoint</Application>
  <PresentationFormat>On-screen Show (4:3)</PresentationFormat>
  <Paragraphs>125</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Myriad Pro</vt:lpstr>
      <vt:lpstr>Times New Roman</vt:lpstr>
      <vt:lpstr>Wingdings</vt:lpstr>
      <vt:lpstr>Office Theme</vt:lpstr>
      <vt:lpstr>Session 15 Step 4.1 Formalize, Communicate &amp; Engage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72</cp:revision>
  <dcterms:created xsi:type="dcterms:W3CDTF">2018-07-03T11:34:35Z</dcterms:created>
  <dcterms:modified xsi:type="dcterms:W3CDTF">2020-01-05T17:39:54Z</dcterms:modified>
</cp:coreProperties>
</file>